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407" r:id="rId2"/>
    <p:sldId id="257" r:id="rId3"/>
    <p:sldId id="411" r:id="rId4"/>
    <p:sldId id="295" r:id="rId5"/>
    <p:sldId id="259" r:id="rId6"/>
    <p:sldId id="260" r:id="rId7"/>
    <p:sldId id="261" r:id="rId8"/>
    <p:sldId id="409" r:id="rId9"/>
    <p:sldId id="410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96"/>
    <p:restoredTop sz="94637"/>
  </p:normalViewPr>
  <p:slideViewPr>
    <p:cSldViewPr snapToGrid="0" snapToObjects="1">
      <p:cViewPr varScale="1">
        <p:scale>
          <a:sx n="109" d="100"/>
          <a:sy n="109" d="100"/>
        </p:scale>
        <p:origin x="4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4B128-DEC1-9C40-8059-90D9CE77EFC2}" type="datetimeFigureOut">
              <a:rPr lang="da-DK" smtClean="0"/>
              <a:t>02-10-2019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9371E-35A0-9D41-9C35-E636B0B6ED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38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69257A-F1E5-9E43-A7A7-3679B23D9D0C}" type="slidenum">
              <a:rPr lang="da-DK" smtClean="0"/>
              <a:pPr>
                <a:defRPr/>
              </a:pPr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4426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69371E-35A0-9D41-9C35-E636B0B6EDCD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4963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A01EED-5BA0-0143-A6D5-BBBE2F7734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DF17673-339F-D044-BD7A-47DE95B83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CDF7849-8C59-F144-B0EA-B57649F05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68B8-A276-8D45-9F0A-4F6F93350256}" type="datetimeFigureOut">
              <a:rPr lang="da-DK" smtClean="0"/>
              <a:t>02-10-2019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28A5796-D22B-2144-A7BF-DCFADC92E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F786896-7326-7441-9D95-A2D2665E0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4C18F-0F9B-364E-8286-AF8281E00D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7276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4FDB6A-F423-1F49-A3C0-50BFEE4D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1FEE17C-DECC-8447-ADE1-E77E1248D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46414D1-BF78-2B44-9812-359C993ED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68B8-A276-8D45-9F0A-4F6F93350256}" type="datetimeFigureOut">
              <a:rPr lang="da-DK" smtClean="0"/>
              <a:t>02-10-2019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8902158-FADA-034A-BCCB-C5F890AAE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AD23EC-B9EF-DE4D-A6AB-B546D6D3C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4C18F-0F9B-364E-8286-AF8281E00D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8701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554440-2DE4-3844-8DFE-D8DF6E54F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AC0A272-1CB1-F643-939C-6A3E832783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C0FE671-F303-9B4A-8DAD-9E99EA0A0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68B8-A276-8D45-9F0A-4F6F93350256}" type="datetimeFigureOut">
              <a:rPr lang="da-DK" smtClean="0"/>
              <a:t>02-10-2019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21164E9-82E9-4246-8670-F6AC85537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B25C98A-F030-5A43-B07D-E50C65EC0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4C18F-0F9B-364E-8286-AF8281E00D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2128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978040-2E5B-9743-8029-C1608DDC9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96C306-1A26-C74A-A40C-8615B53A7D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7D97C5B-FA0D-DC44-8446-95D7150BC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ECC18C7-3241-DF4E-915E-3CE788C2C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68B8-A276-8D45-9F0A-4F6F93350256}" type="datetimeFigureOut">
              <a:rPr lang="da-DK" smtClean="0"/>
              <a:t>02-10-2019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420FC83-1040-1A46-8627-382836D73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C93A7AD-7745-6F47-885F-89F6938BB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4C18F-0F9B-364E-8286-AF8281E00D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2465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BE80F8-6C63-034F-9106-7D2487FB4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C7D5ACB-8951-8B4D-9AC4-0007672B41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F1DE724-5DC0-2E40-9DD6-9ADE0E749D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C24ABFF-CB3E-DF4C-9A51-9FA787C20D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0066B68-ECCE-8742-BA4D-D93A8A76FF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5E197A7-6F54-8F44-8D25-A1D9BF9F8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68B8-A276-8D45-9F0A-4F6F93350256}" type="datetimeFigureOut">
              <a:rPr lang="da-DK" smtClean="0"/>
              <a:t>02-10-2019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AF41C46-575D-5D44-B6CF-09EE64446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6C0A71C-E377-AA41-AABB-E2170DCFD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4C18F-0F9B-364E-8286-AF8281E00D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9174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321C45-3FAD-B147-AEE5-46CE4E6CB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D96CDB7-9695-0543-B92C-EE17E10DA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68B8-A276-8D45-9F0A-4F6F93350256}" type="datetimeFigureOut">
              <a:rPr lang="da-DK" smtClean="0"/>
              <a:t>02-10-2019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D7088D0-1771-4B4D-A808-035EB0659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0E23644-F71F-FF48-B6D7-16769FAF9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4C18F-0F9B-364E-8286-AF8281E00D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5116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0220AB7-0814-C34A-BC7F-2DF15E8C5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68B8-A276-8D45-9F0A-4F6F93350256}" type="datetimeFigureOut">
              <a:rPr lang="da-DK" smtClean="0"/>
              <a:t>02-10-2019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0280F42-CB9D-B74C-A026-A2A14D0A8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83964D2-16A4-CA4C-89AB-BA2B8D773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4C18F-0F9B-364E-8286-AF8281E00D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584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F9BA91-4908-A04F-8BD3-FCCDBD7B7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2A95A4-F538-504E-BAF5-76ABF3F6A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5C79288-8A66-1E44-AC50-EB5B4E83D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EDE2D81-1F65-C843-8859-A34F1D645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68B8-A276-8D45-9F0A-4F6F93350256}" type="datetimeFigureOut">
              <a:rPr lang="da-DK" smtClean="0"/>
              <a:t>02-10-2019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164FA0A-B6BE-C144-AB46-C5FC43DD4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9DA1806-10B7-7446-BBF7-B2DBAE55A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4C18F-0F9B-364E-8286-AF8281E00D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0621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1753BD-975A-404B-9546-8F1A856CC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68ECA5B-3064-0B4C-8EA1-14D401074C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A896951-1D23-D146-8DA0-AE15A69D66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883323A-B16D-7049-A12C-F80E47AF3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68B8-A276-8D45-9F0A-4F6F93350256}" type="datetimeFigureOut">
              <a:rPr lang="da-DK" smtClean="0"/>
              <a:t>02-10-2019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656A229-CD5F-8C44-BF02-0F08E338D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90F7FE7-D07B-B144-BA3B-A98B30302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4C18F-0F9B-364E-8286-AF8281E00D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8203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70F954-ADCF-674E-8124-207B8C840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51634EC-CC1D-0245-8E60-3E7A5F2BE5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F80B2DE-7B4A-8845-A319-D08DDE583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68B8-A276-8D45-9F0A-4F6F93350256}" type="datetimeFigureOut">
              <a:rPr lang="da-DK" smtClean="0"/>
              <a:t>02-10-2019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E154DBB-8E5B-4142-8E79-7DE8D14EF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2DF3249-3E77-DC4C-B0D0-659C16619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4C18F-0F9B-364E-8286-AF8281E00D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1885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45C8376-9205-7E4B-AAC5-EBCC6D32B0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5C96262-40D4-8049-9F01-8BA083197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923B78C-4406-5A4E-B7EB-44537260B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68B8-A276-8D45-9F0A-4F6F93350256}" type="datetimeFigureOut">
              <a:rPr lang="da-DK" smtClean="0"/>
              <a:t>02-10-2019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A1A8498-7FBD-764E-95E9-954B9059A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389E7EC-7DC9-394B-A614-A2AA9E42C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4C18F-0F9B-364E-8286-AF8281E00D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3363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C77321D-54A8-9241-8532-48ED24C68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1E3DD5E-5994-954F-A6D4-24AE06C072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CD0E9ED-2A8A-164A-9A0F-9AADA16007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468B8-A276-8D45-9F0A-4F6F93350256}" type="datetimeFigureOut">
              <a:rPr lang="da-DK" smtClean="0"/>
              <a:t>02-10-2019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C0D5647-DFBF-EB40-B35A-424F3238A5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FE9D10E-EF39-314E-9F7E-725AACD139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4C18F-0F9B-364E-8286-AF8281E00D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7062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35" descr="KU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07" b="5847"/>
          <a:stretch>
            <a:fillRect/>
          </a:stretch>
        </p:blipFill>
        <p:spPr bwMode="auto">
          <a:xfrm>
            <a:off x="8242300" y="4097338"/>
            <a:ext cx="2425700" cy="27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34" descr="skabelon_new_2007_bi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989138"/>
            <a:ext cx="3505200" cy="48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itle 1"/>
          <p:cNvSpPr>
            <a:spLocks noGrp="1"/>
          </p:cNvSpPr>
          <p:nvPr>
            <p:ph type="ctrTitle"/>
          </p:nvPr>
        </p:nvSpPr>
        <p:spPr>
          <a:xfrm>
            <a:off x="1149927" y="1870364"/>
            <a:ext cx="9518073" cy="3228109"/>
          </a:xfrm>
        </p:spPr>
        <p:txBody>
          <a:bodyPr>
            <a:noAutofit/>
          </a:bodyPr>
          <a:lstStyle/>
          <a:p>
            <a:r>
              <a:rPr lang="da-DK" sz="2400" b="1" dirty="0"/>
              <a:t>THE IMPACT OF THE NAVY ON THE ATHENIAN DEMOCRACY AND THE ECONOMY DURING THE FOURTH CENTURY BC: </a:t>
            </a:r>
            <a:br>
              <a:rPr lang="da-DK" sz="2400" b="1" dirty="0"/>
            </a:br>
            <a:r>
              <a:rPr lang="da-DK" sz="2400" b="1" dirty="0"/>
              <a:t>SIGNS OF AILMENT OR OF WELL-BEING?</a:t>
            </a: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> </a:t>
            </a:r>
            <a:r>
              <a:rPr lang="da-DK" sz="2400" dirty="0"/>
              <a:t/>
            </a:r>
            <a:br>
              <a:rPr lang="da-DK" sz="2400" dirty="0"/>
            </a:br>
            <a:r>
              <a:rPr lang="da-DK" sz="2400" dirty="0"/>
              <a:t>Vincent Gabrielsen</a:t>
            </a:r>
            <a:endParaRPr lang="en-US" sz="2400" b="1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10244" name="Subtitle 2"/>
          <p:cNvSpPr>
            <a:spLocks noGrp="1"/>
          </p:cNvSpPr>
          <p:nvPr>
            <p:ph type="subTitle" sz="quarter" idx="1"/>
          </p:nvPr>
        </p:nvSpPr>
        <p:spPr>
          <a:xfrm>
            <a:off x="5519937" y="404665"/>
            <a:ext cx="4104455" cy="576063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Calibri"/>
                <a:ea typeface="ＭＳ Ｐゴシック" charset="0"/>
                <a:cs typeface="Calibri"/>
              </a:rPr>
              <a:t>Prof. </a:t>
            </a:r>
            <a:r>
              <a:rPr lang="en-US" sz="1800" dirty="0" err="1">
                <a:solidFill>
                  <a:schemeClr val="tx2">
                    <a:lumMod val="75000"/>
                  </a:schemeClr>
                </a:solidFill>
                <a:latin typeface="Calibri"/>
                <a:ea typeface="ＭＳ Ｐゴシック" charset="0"/>
                <a:cs typeface="Calibri"/>
              </a:rPr>
              <a:t>dr.phil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Calibri"/>
                <a:ea typeface="ＭＳ Ｐゴシック" charset="0"/>
                <a:cs typeface="Calibri"/>
              </a:rPr>
              <a:t>. Vincent Gabrielsen</a:t>
            </a:r>
          </a:p>
          <a:p>
            <a:pPr algn="r"/>
            <a:r>
              <a:rPr lang="en-US" sz="1800" dirty="0" err="1">
                <a:solidFill>
                  <a:schemeClr val="tx2">
                    <a:lumMod val="75000"/>
                  </a:schemeClr>
                </a:solidFill>
                <a:latin typeface="Calibri"/>
                <a:ea typeface="ＭＳ Ｐゴシック" charset="0"/>
                <a:cs typeface="Calibri"/>
              </a:rPr>
              <a:t>Saxo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Calibri"/>
                <a:ea typeface="ＭＳ Ｐゴシック" charset="0"/>
                <a:cs typeface="Calibri"/>
              </a:rPr>
              <a:t> Institute, University of Copenhagen</a:t>
            </a:r>
          </a:p>
        </p:txBody>
      </p:sp>
    </p:spTree>
    <p:extLst>
      <p:ext uri="{BB962C8B-B14F-4D97-AF65-F5344CB8AC3E}">
        <p14:creationId xmlns:p14="http://schemas.microsoft.com/office/powerpoint/2010/main" val="764445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ABA9415-6DAE-234E-A0A2-3A7A37614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9345" y="40178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3E5094-F731-C34E-8855-54B66C8B1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9345" y="446578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646EA4F-1040-4D1B-95D5-1E8F5F5D9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34" y="174644"/>
            <a:ext cx="11488374" cy="649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942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MounichiaLimenKleistos">
            <a:extLst>
              <a:ext uri="{FF2B5EF4-FFF2-40B4-BE49-F238E27FC236}">
                <a16:creationId xmlns:a16="http://schemas.microsoft.com/office/drawing/2014/main" id="{1EED4500-F7F3-E34D-AFFC-10AE5756F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9738" y="-725488"/>
            <a:ext cx="15106651" cy="8308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814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Billede 3" descr="Philon's skeuotheke.pdf">
            <a:extLst>
              <a:ext uri="{FF2B5EF4-FFF2-40B4-BE49-F238E27FC236}">
                <a16:creationId xmlns:a16="http://schemas.microsoft.com/office/drawing/2014/main" id="{21C16324-2D30-F042-BC9B-A5A354ED2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785868" y="-1256268"/>
            <a:ext cx="6574321" cy="9305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2926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1661FC9-1051-DF49-A56D-259682DEA401}"/>
              </a:ext>
            </a:extLst>
          </p:cNvPr>
          <p:cNvSpPr/>
          <p:nvPr/>
        </p:nvSpPr>
        <p:spPr>
          <a:xfrm>
            <a:off x="332509" y="152399"/>
            <a:ext cx="1148541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[Dem.] 50.7</a:t>
            </a:r>
            <a:endParaRPr lang="da-DK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2400" dirty="0">
              <a:latin typeface="Cambria" panose="0204050305040603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Aft>
                <a:spcPts val="0"/>
              </a:spcAft>
            </a:pP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ἐγὼ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δ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'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ἐ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π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ειδή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μοι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οὐκ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ἦλθον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οἱ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ν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α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ῦτ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α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ι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οἱ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κ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α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τ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α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λεγέντες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ὑ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π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ὸ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τῶν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δημοτῶν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ἀλλ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'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ἢ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ὀλίγοι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κ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α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ὶ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οὗτοι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ἀδύν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α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τοι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τούτους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μὲν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ἀφῆκ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α,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ὑ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π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οθεὶς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δὲ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τὴν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οὐσί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α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ν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τὴν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ἐμ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α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υτοῦ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κ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α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ὶ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δανεισάμενος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ἀργύριον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πρῶτος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ἐπληρωσάμην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τὴν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ναῦν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da-DK" sz="2400" dirty="0">
                <a:latin typeface="Calibri" panose="020F0502020204030204" pitchFamily="34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μισθωσάμενος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ναύτας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ὡς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οἷόν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τ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'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ἦν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ἀρίστους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δωρεὰς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καὶ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προδόσεις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δοὺς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ἑκάστῳ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αὐτῶν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μεγάλας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ἔτι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δὲ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σκεύεσιν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ἰδίοις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τὴν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ναῦν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ἅπασι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κατεσκεύασα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καὶ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τῶν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δημοσίων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ἔλαβον</a:t>
            </a:r>
            <a:r>
              <a:rPr lang="el-GR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l-GR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οὐδέν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>
              <a:spcAft>
                <a:spcPts val="0"/>
              </a:spcAft>
            </a:pPr>
            <a:endParaRPr lang="da-DK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da-DK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Since only few of the oarsmen who had been listed by the </a:t>
            </a:r>
            <a:r>
              <a:rPr lang="en-GB" sz="2400" i="1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demotai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to serve came to me [</a:t>
            </a:r>
            <a:r>
              <a:rPr lang="en-GB" sz="2400" i="1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sc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. to </a:t>
            </a:r>
            <a:r>
              <a:rPr lang="en-GB" sz="2400" dirty="0" err="1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Apollodoros</a:t>
            </a:r>
            <a:r>
              <a:rPr lang="en-GB" sz="24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’ ship in the Piraeus], and those few who did come were unfit, I dismissed them. And having mortgaged my property in order to borrow money, I was the first to man the ship, hiring the best oarsmen to be had by giving to each man generous bonuses and advance payments. More than that, I equipped the ship with equipment that was entirely my own possession, receiving not a single item from that belonging to the state.</a:t>
            </a:r>
          </a:p>
          <a:p>
            <a:pPr>
              <a:spcAft>
                <a:spcPts val="0"/>
              </a:spcAft>
            </a:pPr>
            <a:endParaRPr lang="en-GB" sz="1600" dirty="0">
              <a:latin typeface="Cambria" panose="0204050305040603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3315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0874EAE5-40EB-B948-BD38-407F37B35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50239" y="-148259"/>
            <a:ext cx="22397700" cy="303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8" name="Billede 3">
            <a:extLst>
              <a:ext uri="{FF2B5EF4-FFF2-40B4-BE49-F238E27FC236}">
                <a16:creationId xmlns:a16="http://schemas.microsoft.com/office/drawing/2014/main" id="{0EABCE9B-15DF-B74E-BB4E-E62176EA2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8190"/>
            <a:ext cx="11222181" cy="701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378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945E59B-71E8-3C4F-AC26-AC3E24C9F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66255" y="777586"/>
            <a:ext cx="23372218" cy="441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2049" name="Billede 4">
            <a:extLst>
              <a:ext uri="{FF2B5EF4-FFF2-40B4-BE49-F238E27FC236}">
                <a16:creationId xmlns:a16="http://schemas.microsoft.com/office/drawing/2014/main" id="{99F8F7AA-0BB7-DF42-8C3B-3C8F64D6F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36" y="389659"/>
            <a:ext cx="11734801" cy="6128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09D1CCB5-FDB1-A647-A26B-FA6B5FC05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66255" y="6517986"/>
            <a:ext cx="23372218" cy="441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4411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E4D19102-AC27-3949-BDC7-D21DA297B72F}"/>
              </a:ext>
            </a:extLst>
          </p:cNvPr>
          <p:cNvSpPr txBox="1"/>
          <p:nvPr/>
        </p:nvSpPr>
        <p:spPr>
          <a:xfrm>
            <a:off x="110836" y="193963"/>
            <a:ext cx="11928763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MONETARY VALUE OF SHIPS AND THEIR EQUIPMENT</a:t>
            </a:r>
            <a:r>
              <a:rPr lang="en-GB" dirty="0"/>
              <a:t> </a:t>
            </a:r>
          </a:p>
          <a:p>
            <a:r>
              <a:rPr lang="en-GB" dirty="0"/>
              <a:t>In </a:t>
            </a:r>
            <a:r>
              <a:rPr lang="en-GB" b="1" dirty="0"/>
              <a:t>431/0</a:t>
            </a:r>
            <a:r>
              <a:rPr lang="en-GB" dirty="0"/>
              <a:t> BC there were approximately 400 trireme hulls whose value totalled 2 million drachmas, while the value of their equipment (set here at 2,169 drachmas per ship) was 867,600 drachmas, i.e. a </a:t>
            </a:r>
            <a:r>
              <a:rPr lang="en-GB" b="1" dirty="0"/>
              <a:t>grand total of 2 million, 867,600 drachmas. </a:t>
            </a:r>
            <a:endParaRPr lang="da-DK" b="1" dirty="0"/>
          </a:p>
          <a:p>
            <a:r>
              <a:rPr lang="en-GB" dirty="0"/>
              <a:t> </a:t>
            </a:r>
            <a:endParaRPr lang="da-DK" dirty="0"/>
          </a:p>
          <a:p>
            <a:r>
              <a:rPr lang="en-GB" dirty="0"/>
              <a:t>In </a:t>
            </a:r>
            <a:r>
              <a:rPr lang="en-GB" b="1" dirty="0"/>
              <a:t>357/6</a:t>
            </a:r>
            <a:r>
              <a:rPr lang="en-GB" dirty="0"/>
              <a:t> BC the force of 382 triremes was valued at 1,414,000 drachmas (hulls) plus 613,827 drachmas (equipment), </a:t>
            </a:r>
          </a:p>
          <a:p>
            <a:r>
              <a:rPr lang="en-GB" dirty="0"/>
              <a:t>i.e. a </a:t>
            </a:r>
            <a:r>
              <a:rPr lang="en-GB" b="1" dirty="0"/>
              <a:t>total of 2,027,827 drachmas</a:t>
            </a:r>
            <a:r>
              <a:rPr lang="en-GB" dirty="0"/>
              <a:t>. </a:t>
            </a:r>
            <a:endParaRPr lang="da-DK" dirty="0"/>
          </a:p>
          <a:p>
            <a:endParaRPr lang="en-GB" dirty="0"/>
          </a:p>
          <a:p>
            <a:r>
              <a:rPr lang="en-GB" dirty="0"/>
              <a:t>In </a:t>
            </a:r>
            <a:r>
              <a:rPr lang="en-GB" b="1" dirty="0"/>
              <a:t>325/4</a:t>
            </a:r>
            <a:r>
              <a:rPr lang="en-GB" dirty="0"/>
              <a:t> BC the corresponding figures were 2,085,000 drachmas for the 417 hulls (using the 5,000 drachmas equally for triremes, </a:t>
            </a:r>
            <a:r>
              <a:rPr lang="en-GB" i="1" dirty="0" err="1"/>
              <a:t>tetrêreis</a:t>
            </a:r>
            <a:r>
              <a:rPr lang="en-GB" dirty="0"/>
              <a:t> and </a:t>
            </a:r>
            <a:r>
              <a:rPr lang="en-GB" i="1" dirty="0" err="1"/>
              <a:t>pentêreis</a:t>
            </a:r>
            <a:r>
              <a:rPr lang="en-GB" dirty="0"/>
              <a:t>), while the total value of their equipment was 1,823,985 drachmas (4,100 drachmas per trireme, 6,105 drachmas per </a:t>
            </a:r>
            <a:r>
              <a:rPr lang="en-GB" i="1" dirty="0" err="1"/>
              <a:t>tetrêrês</a:t>
            </a:r>
            <a:r>
              <a:rPr lang="en-GB" dirty="0"/>
              <a:t> and per </a:t>
            </a:r>
            <a:r>
              <a:rPr lang="en-GB" i="1" dirty="0" err="1"/>
              <a:t>pentêrês</a:t>
            </a:r>
            <a:r>
              <a:rPr lang="en-GB" dirty="0"/>
              <a:t>). The </a:t>
            </a:r>
            <a:r>
              <a:rPr lang="en-GB" b="1" dirty="0"/>
              <a:t>grand total for that year was 3,908,985 drachmas</a:t>
            </a:r>
            <a:r>
              <a:rPr lang="en-GB" dirty="0"/>
              <a:t>.</a:t>
            </a:r>
            <a:endParaRPr lang="da-DK" dirty="0"/>
          </a:p>
          <a:p>
            <a:pPr algn="ctr"/>
            <a:endParaRPr lang="da-DK" b="1" dirty="0"/>
          </a:p>
          <a:p>
            <a:pPr algn="ctr"/>
            <a:r>
              <a:rPr lang="da-DK" b="1" dirty="0"/>
              <a:t>OPERATIONAL EXPENSES</a:t>
            </a:r>
          </a:p>
          <a:p>
            <a:endParaRPr lang="da-DK" dirty="0"/>
          </a:p>
          <a:p>
            <a:r>
              <a:rPr lang="en-GB" dirty="0"/>
              <a:t>For </a:t>
            </a:r>
            <a:r>
              <a:rPr lang="en-GB" b="1" dirty="0"/>
              <a:t>431/0</a:t>
            </a:r>
            <a:r>
              <a:rPr lang="en-GB" dirty="0"/>
              <a:t> BC, the </a:t>
            </a:r>
            <a:r>
              <a:rPr lang="en-GB" b="1" dirty="0"/>
              <a:t>total is 3,467,600 drachmas </a:t>
            </a:r>
            <a:r>
              <a:rPr lang="en-GB" dirty="0"/>
              <a:t>(50 ships active for a month) or </a:t>
            </a:r>
            <a:r>
              <a:rPr lang="en-GB" b="1" dirty="0"/>
              <a:t>4,307,600 drachmas </a:t>
            </a:r>
            <a:r>
              <a:rPr lang="en-GB" dirty="0"/>
              <a:t>(120 ships active for a month). </a:t>
            </a:r>
            <a:endParaRPr lang="da-DK" dirty="0"/>
          </a:p>
          <a:p>
            <a:r>
              <a:rPr lang="en-GB" dirty="0"/>
              <a:t> </a:t>
            </a:r>
            <a:endParaRPr lang="da-DK" dirty="0"/>
          </a:p>
          <a:p>
            <a:r>
              <a:rPr lang="en-GB" dirty="0"/>
              <a:t>For </a:t>
            </a:r>
            <a:r>
              <a:rPr lang="en-GB" b="1" dirty="0"/>
              <a:t>357/6</a:t>
            </a:r>
            <a:r>
              <a:rPr lang="en-GB" dirty="0"/>
              <a:t> BC, the </a:t>
            </a:r>
            <a:r>
              <a:rPr lang="en-GB" b="1" dirty="0"/>
              <a:t>total is 2,627,827 drachmas </a:t>
            </a:r>
            <a:r>
              <a:rPr lang="en-GB" dirty="0"/>
              <a:t>(50 ships active for a month) or </a:t>
            </a:r>
            <a:r>
              <a:rPr lang="en-GB" b="1" dirty="0"/>
              <a:t>3,467,827 drachmas </a:t>
            </a:r>
            <a:r>
              <a:rPr lang="en-GB" dirty="0"/>
              <a:t>(120 ships active for a month). </a:t>
            </a:r>
            <a:endParaRPr lang="da-DK" dirty="0"/>
          </a:p>
          <a:p>
            <a:r>
              <a:rPr lang="en-GB" dirty="0"/>
              <a:t> </a:t>
            </a:r>
            <a:endParaRPr lang="da-DK" dirty="0"/>
          </a:p>
          <a:p>
            <a:r>
              <a:rPr lang="en-GB" dirty="0"/>
              <a:t>For </a:t>
            </a:r>
            <a:r>
              <a:rPr lang="en-GB" b="1" dirty="0"/>
              <a:t>325/4</a:t>
            </a:r>
            <a:r>
              <a:rPr lang="en-GB" dirty="0"/>
              <a:t> BC, the </a:t>
            </a:r>
            <a:r>
              <a:rPr lang="en-GB" b="1" dirty="0"/>
              <a:t>total is 4,508,985 dr. </a:t>
            </a:r>
            <a:r>
              <a:rPr lang="en-GB" dirty="0"/>
              <a:t>(50 ships active for a month) or </a:t>
            </a:r>
            <a:r>
              <a:rPr lang="en-GB" b="1" dirty="0"/>
              <a:t>5,348,985 drachmas </a:t>
            </a:r>
            <a:r>
              <a:rPr lang="en-GB" dirty="0"/>
              <a:t>(120 ships active for a month).</a:t>
            </a:r>
          </a:p>
          <a:p>
            <a:endParaRPr lang="en-GB" dirty="0"/>
          </a:p>
          <a:p>
            <a:r>
              <a:rPr lang="da-DK" b="1" dirty="0"/>
              <a:t>SOURCE</a:t>
            </a:r>
            <a:r>
              <a:rPr lang="da-DK" dirty="0"/>
              <a:t>: V. Gabrielsen, ’Financial, Human, </a:t>
            </a:r>
            <a:r>
              <a:rPr lang="da-DK" dirty="0" err="1"/>
              <a:t>Material</a:t>
            </a:r>
            <a:r>
              <a:rPr lang="da-DK" dirty="0"/>
              <a:t> and </a:t>
            </a:r>
            <a:r>
              <a:rPr lang="da-DK" dirty="0" err="1"/>
              <a:t>Economic</a:t>
            </a:r>
            <a:r>
              <a:rPr lang="da-DK" dirty="0"/>
              <a:t> Resources </a:t>
            </a:r>
            <a:r>
              <a:rPr lang="da-DK" dirty="0" err="1"/>
              <a:t>Required</a:t>
            </a:r>
            <a:r>
              <a:rPr lang="da-DK" dirty="0"/>
              <a:t> to </a:t>
            </a:r>
            <a:r>
              <a:rPr lang="da-DK" dirty="0" err="1"/>
              <a:t>Build</a:t>
            </a:r>
            <a:r>
              <a:rPr lang="da-DK" dirty="0"/>
              <a:t> and </a:t>
            </a:r>
            <a:r>
              <a:rPr lang="da-DK" dirty="0" err="1"/>
              <a:t>Operate</a:t>
            </a:r>
            <a:r>
              <a:rPr lang="da-DK" dirty="0"/>
              <a:t> </a:t>
            </a:r>
            <a:r>
              <a:rPr lang="da-DK" dirty="0" err="1"/>
              <a:t>Navies</a:t>
            </a:r>
            <a:r>
              <a:rPr lang="da-DK" dirty="0"/>
              <a:t> in the </a:t>
            </a:r>
            <a:r>
              <a:rPr lang="da-DK" dirty="0" err="1"/>
              <a:t>Classical</a:t>
            </a:r>
            <a:r>
              <a:rPr lang="da-DK" dirty="0"/>
              <a:t> Greek World’, in Ph. de </a:t>
            </a:r>
            <a:r>
              <a:rPr lang="da-DK" dirty="0" err="1"/>
              <a:t>Souza</a:t>
            </a:r>
            <a:r>
              <a:rPr lang="da-DK" dirty="0"/>
              <a:t>, P. Arnaud and Chr. </a:t>
            </a:r>
            <a:r>
              <a:rPr lang="da-DK" dirty="0" err="1"/>
              <a:t>Buchet</a:t>
            </a:r>
            <a:r>
              <a:rPr lang="da-DK" dirty="0"/>
              <a:t> (eds.), </a:t>
            </a:r>
            <a:r>
              <a:rPr lang="da-DK" i="1" dirty="0"/>
              <a:t>The Sea in </a:t>
            </a:r>
            <a:r>
              <a:rPr lang="da-DK" i="1" dirty="0" err="1"/>
              <a:t>History</a:t>
            </a:r>
            <a:r>
              <a:rPr lang="da-DK" dirty="0"/>
              <a:t>, vol. 1: </a:t>
            </a:r>
            <a:r>
              <a:rPr lang="da-DK" i="1" dirty="0"/>
              <a:t>The Ancient World</a:t>
            </a:r>
            <a:r>
              <a:rPr lang="da-DK" dirty="0"/>
              <a:t>. </a:t>
            </a:r>
            <a:r>
              <a:rPr lang="da-DK" dirty="0" err="1"/>
              <a:t>Suffolk</a:t>
            </a:r>
            <a:r>
              <a:rPr lang="da-DK" dirty="0"/>
              <a:t> and Rochester, New York, 2017, 426-442.</a:t>
            </a:r>
          </a:p>
        </p:txBody>
      </p:sp>
    </p:spTree>
    <p:extLst>
      <p:ext uri="{BB962C8B-B14F-4D97-AF65-F5344CB8AC3E}">
        <p14:creationId xmlns:p14="http://schemas.microsoft.com/office/powerpoint/2010/main" val="679388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D88C88E-AD39-8846-BD31-01C774441A6D}"/>
              </a:ext>
            </a:extLst>
          </p:cNvPr>
          <p:cNvSpPr/>
          <p:nvPr/>
        </p:nvSpPr>
        <p:spPr>
          <a:xfrm>
            <a:off x="651164" y="318656"/>
            <a:ext cx="8811491" cy="6101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Aft>
                <a:spcPts val="0"/>
              </a:spcAft>
            </a:pPr>
            <a:r>
              <a:rPr lang="en-GB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Members of </a:t>
            </a:r>
            <a:r>
              <a:rPr lang="en-GB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Meidias</a:t>
            </a:r>
            <a:r>
              <a:rPr lang="en-GB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' </a:t>
            </a:r>
            <a:r>
              <a:rPr lang="en-GB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hetaireia</a:t>
            </a:r>
            <a:r>
              <a:rPr lang="en-GB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GB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GB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.350 BC)</a:t>
            </a:r>
            <a:endParaRPr lang="da-DK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Meidias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Kephisodorou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Anagyrasios</a:t>
            </a:r>
            <a:endParaRPr lang="da-DK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Timokrates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Antiphontos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Krioeus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=&gt; with </a:t>
            </a:r>
            <a:r>
              <a:rPr lang="en-GB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Androtion</a:t>
            </a:r>
            <a:endParaRPr lang="da-DK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Polyeuktos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Timokratous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Krioeus</a:t>
            </a:r>
            <a:r>
              <a:rPr lang="en-GB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=&gt; with </a:t>
            </a:r>
            <a:r>
              <a:rPr lang="en-GB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Androtion</a:t>
            </a:r>
            <a:endParaRPr lang="da-DK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Diotimos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Diopeithou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Euonymeus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=&gt; Grain Fund scheme</a:t>
            </a: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Mnesarchides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Mnesarchou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Halaieus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Araph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da-DK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6.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Neoptolemos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Antikleous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Meliteus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=&gt; Grain Fund scheme</a:t>
            </a:r>
            <a:endParaRPr lang="da-DK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7. 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Philippides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Philomelou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Paianeus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=&gt; Grain Fund scheme</a:t>
            </a:r>
            <a:endParaRPr lang="da-DK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8. 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Euktemon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nicknamed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'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dusty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') </a:t>
            </a:r>
            <a:endParaRPr lang="da-DK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9.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Blepaios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the Banker </a:t>
            </a:r>
            <a:r>
              <a:rPr lang="en-GB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=&gt; </a:t>
            </a:r>
            <a:r>
              <a:rPr lang="en-GB" b="1" i="1" dirty="0"/>
              <a:t>hoi </a:t>
            </a:r>
            <a:r>
              <a:rPr lang="en-GB" b="1" i="1" dirty="0" err="1"/>
              <a:t>eranistai</a:t>
            </a:r>
            <a:r>
              <a:rPr lang="en-GB" b="1" i="1" dirty="0"/>
              <a:t> hoi meta </a:t>
            </a:r>
            <a:r>
              <a:rPr lang="en-GB" b="1" i="1" dirty="0" err="1"/>
              <a:t>Blepaiou</a:t>
            </a:r>
            <a:r>
              <a:rPr lang="en-GB" b="1" dirty="0"/>
              <a:t> </a:t>
            </a:r>
            <a:endParaRPr lang="da-DK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da-DK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67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245</Words>
  <Application>Microsoft Office PowerPoint</Application>
  <PresentationFormat>Breitbild</PresentationFormat>
  <Paragraphs>39</Paragraphs>
  <Slides>9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7" baseType="lpstr">
      <vt:lpstr>Arial Unicode MS</vt:lpstr>
      <vt:lpstr>ＭＳ Ｐゴシック</vt:lpstr>
      <vt:lpstr>Arial</vt:lpstr>
      <vt:lpstr>Calibri</vt:lpstr>
      <vt:lpstr>Calibri Light</vt:lpstr>
      <vt:lpstr>Cambria</vt:lpstr>
      <vt:lpstr>Times New Roman</vt:lpstr>
      <vt:lpstr>Office-tema</vt:lpstr>
      <vt:lpstr>THE IMPACT OF THE NAVY ON THE ATHENIAN DEMOCRACY AND THE ECONOMY DURING THE FOURTH CENTURY BC:  SIGNS OF AILMENT OR OF WELL-BEING?    Vincent Gabrielsen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Vincent Gabrielsen</dc:creator>
  <cp:lastModifiedBy>Jan Seehusen</cp:lastModifiedBy>
  <cp:revision>18</cp:revision>
  <dcterms:created xsi:type="dcterms:W3CDTF">2019-05-20T16:08:18Z</dcterms:created>
  <dcterms:modified xsi:type="dcterms:W3CDTF">2019-10-02T15:20:27Z</dcterms:modified>
</cp:coreProperties>
</file>