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ol" initials="nol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7F83"/>
    <a:srgbClr val="E2001A"/>
    <a:srgbClr val="33474D"/>
    <a:srgbClr val="009CD1"/>
    <a:srgbClr val="000000"/>
    <a:srgbClr val="F2F2F2"/>
    <a:srgbClr val="DDDDDD"/>
    <a:srgbClr val="3B515B"/>
    <a:srgbClr val="00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05" autoAdjust="0"/>
    <p:restoredTop sz="96004" autoAdjust="0"/>
  </p:normalViewPr>
  <p:slideViewPr>
    <p:cSldViewPr>
      <p:cViewPr varScale="1">
        <p:scale>
          <a:sx n="107" d="100"/>
          <a:sy n="107" d="100"/>
        </p:scale>
        <p:origin x="2130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40118-3D74-4033-AC5E-5CF889555788}" type="datetimeFigureOut">
              <a:rPr lang="de-DE" smtClean="0"/>
              <a:pPr/>
              <a:t>26.07.2017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CD12D-861B-4EA2-87CE-DFFC818F7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445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47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09.08.2011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feld 11"/>
          <p:cNvSpPr txBox="1"/>
          <p:nvPr/>
        </p:nvSpPr>
        <p:spPr>
          <a:xfrm>
            <a:off x="144016" y="-1179512"/>
            <a:ext cx="9108504" cy="497059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31700" b="1" spc="600" dirty="0">
                <a:solidFill>
                  <a:schemeClr val="bg1">
                    <a:alpha val="30000"/>
                  </a:schemeClr>
                </a:solidFill>
                <a:latin typeface="TheSans UHH Bold Caps" charset="0"/>
                <a:ea typeface="TheSans UHH Bold Caps" charset="0"/>
                <a:cs typeface="TheSans UHH Bold Caps" charset="0"/>
              </a:rPr>
              <a:t>SFG</a:t>
            </a:r>
            <a:endParaRPr lang="de-DE" sz="22000" b="1" spc="600" dirty="0">
              <a:solidFill>
                <a:schemeClr val="bg1">
                  <a:alpha val="30000"/>
                </a:schemeClr>
              </a:solidFill>
              <a:latin typeface="TheSans UHH Bold Caps" charset="0"/>
              <a:ea typeface="TheSans UHH Bold Caps" charset="0"/>
              <a:cs typeface="TheSans UHH Bold Caps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6982" y="3356992"/>
            <a:ext cx="6497890" cy="936104"/>
          </a:xfrm>
        </p:spPr>
        <p:txBody>
          <a:bodyPr>
            <a:noAutofit/>
          </a:bodyPr>
          <a:lstStyle/>
          <a:p>
            <a:pPr algn="l"/>
            <a:r>
              <a:rPr lang="de-DE" sz="2400" dirty="0">
                <a:solidFill>
                  <a:srgbClr val="009CD1"/>
                </a:solidFill>
                <a:latin typeface="TheSans UHH" panose="020B0502050302020203" pitchFamily="34" charset="0"/>
              </a:rPr>
              <a:t>08 </a:t>
            </a:r>
          </a:p>
          <a:p>
            <a:pPr algn="l"/>
            <a:r>
              <a:rPr lang="de-DE" sz="2400" b="1" dirty="0">
                <a:solidFill>
                  <a:srgbClr val="009CD1"/>
                </a:solidFill>
                <a:latin typeface="TheSans UHH" panose="020B0502050302020203" pitchFamily="34" charset="0"/>
              </a:rPr>
              <a:t>Module für Zwischen- und Studienleistungen </a:t>
            </a:r>
            <a:endParaRPr lang="de-DE" sz="2400" dirty="0">
              <a:solidFill>
                <a:srgbClr val="009CD1"/>
              </a:solidFill>
              <a:latin typeface="TheSans UHH" panose="020B0502050302020203" pitchFamily="34" charset="0"/>
            </a:endParaRPr>
          </a:p>
          <a:p>
            <a:pPr algn="l"/>
            <a:r>
              <a:rPr lang="de-DE" sz="2400" dirty="0">
                <a:solidFill>
                  <a:srgbClr val="009CD1"/>
                </a:solidFill>
                <a:latin typeface="TheSans UHH" panose="020B0502050302020203" pitchFamily="34" charset="0"/>
              </a:rPr>
              <a:t>Empfehlungen und Kombinationen</a:t>
            </a:r>
          </a:p>
        </p:txBody>
      </p:sp>
      <p:cxnSp>
        <p:nvCxnSpPr>
          <p:cNvPr id="8" name="Gerade Verbindung 7"/>
          <p:cNvCxnSpPr/>
          <p:nvPr/>
        </p:nvCxnSpPr>
        <p:spPr>
          <a:xfrm>
            <a:off x="431540" y="6381328"/>
            <a:ext cx="8280920" cy="0"/>
          </a:xfrm>
          <a:prstGeom prst="line">
            <a:avLst/>
          </a:prstGeom>
          <a:ln w="1270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3466728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08 Module für Zwischen- und Studienleistungen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>
          <a:xfrm>
            <a:off x="3347864" y="6356352"/>
            <a:ext cx="3744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Stand: </a:t>
            </a:r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26.7.2017</a:t>
            </a:r>
            <a:endParaRPr lang="de-DE" sz="1000" dirty="0">
              <a:solidFill>
                <a:schemeClr val="bg1"/>
              </a:solidFill>
              <a:latin typeface="TheSans UHH" panose="020B0502050302020203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8117" y="5301208"/>
            <a:ext cx="1917515" cy="8890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8028384" y="6356352"/>
            <a:ext cx="658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# </a:t>
            </a:r>
            <a:fld id="{6C6AE60A-B69C-4790-82F7-3882EDF23186}" type="slidenum">
              <a:rPr lang="de-DE" sz="1000">
                <a:solidFill>
                  <a:schemeClr val="bg1"/>
                </a:solidFill>
                <a:latin typeface="TheSans UHH" panose="020B0502050302020203" pitchFamily="34" charset="0"/>
              </a:rPr>
              <a:pPr/>
              <a:t>1</a:t>
            </a:fld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 / 5</a:t>
            </a:r>
          </a:p>
        </p:txBody>
      </p:sp>
      <p:pic>
        <p:nvPicPr>
          <p:cNvPr id="17" name="Grafik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151" y="5472439"/>
            <a:ext cx="954405" cy="7175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Rechteck 14"/>
          <p:cNvSpPr/>
          <p:nvPr/>
        </p:nvSpPr>
        <p:spPr>
          <a:xfrm>
            <a:off x="6394979" y="5469971"/>
            <a:ext cx="1349896" cy="722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de-DE" sz="900" dirty="0">
                <a:solidFill>
                  <a:schemeClr val="bg1"/>
                </a:solidFill>
                <a:latin typeface="TheSans UHH" panose="020B0502050302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Gefördert aus Mitteln des BMBF unter dem Förderkennzeichen 01PL17033</a:t>
            </a:r>
            <a:endParaRPr lang="de-DE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22970" y="5408258"/>
            <a:ext cx="288032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5670550" algn="r"/>
              </a:tabLst>
            </a:pPr>
            <a:r>
              <a:rPr lang="de-DE" sz="1100" b="1" dirty="0">
                <a:solidFill>
                  <a:schemeClr val="bg1"/>
                </a:solidFill>
                <a:latin typeface="TheSans UHH" panose="020B0502050302020203" pitchFamily="34" charset="0"/>
                <a:ea typeface="Calibri" pitchFamily="34" charset="0"/>
                <a:cs typeface="Times New Roman" pitchFamily="18" charset="0"/>
              </a:rPr>
              <a:t>Nico Nolden</a:t>
            </a:r>
            <a:r>
              <a:rPr lang="de-DE" sz="1100" dirty="0">
                <a:solidFill>
                  <a:schemeClr val="bg1"/>
                </a:solidFill>
                <a:latin typeface="TheSans UHH" panose="020B0502050302020203" pitchFamily="34" charset="0"/>
                <a:ea typeface="Calibri" pitchFamily="34" charset="0"/>
                <a:cs typeface="Times New Roman" pitchFamily="18" charset="0"/>
              </a:rPr>
              <a:t>, M.A.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5670550" algn="r"/>
              </a:tabLst>
            </a:pPr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  <a:cs typeface="Times New Roman" pitchFamily="18" charset="0"/>
              </a:rPr>
              <a:t>Public </a:t>
            </a:r>
            <a:r>
              <a:rPr lang="de-DE" sz="1000" dirty="0" err="1">
                <a:solidFill>
                  <a:schemeClr val="bg1"/>
                </a:solidFill>
                <a:latin typeface="TheSans UHH" panose="020B0502050302020203" pitchFamily="34" charset="0"/>
                <a:cs typeface="Times New Roman" pitchFamily="18" charset="0"/>
              </a:rPr>
              <a:t>History</a:t>
            </a:r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  <a:cs typeface="Times New Roman" pitchFamily="18" charset="0"/>
              </a:rPr>
              <a:t> / Lehrlabor</a:t>
            </a:r>
            <a:endParaRPr lang="de-DE" sz="1000" dirty="0">
              <a:solidFill>
                <a:schemeClr val="bg1"/>
              </a:solidFill>
              <a:latin typeface="TheSans UHH" panose="020B0502050302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5670550" algn="r"/>
              </a:tabLst>
            </a:pPr>
            <a:endParaRPr lang="de-DE" sz="1050" dirty="0">
              <a:solidFill>
                <a:schemeClr val="bg1"/>
              </a:solidFill>
              <a:latin typeface="TheSans UHH" panose="020B0502050302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5670550" algn="r"/>
              </a:tabLst>
            </a:pPr>
            <a:r>
              <a:rPr lang="en-US" sz="1000" dirty="0">
                <a:solidFill>
                  <a:schemeClr val="bg1"/>
                </a:solidFill>
                <a:latin typeface="TheSans UHH" panose="020B0502050302020203" pitchFamily="34" charset="0"/>
                <a:ea typeface="Calibri" pitchFamily="34" charset="0"/>
                <a:cs typeface="Times New Roman" pitchFamily="18" charset="0"/>
              </a:rPr>
              <a:t>mail 	nico.nolden@uni-hamburg.de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5670550" algn="r"/>
              </a:tabLst>
            </a:pPr>
            <a:r>
              <a:rPr lang="de-DE" sz="1000" b="1" dirty="0">
                <a:solidFill>
                  <a:schemeClr val="bg1"/>
                </a:solidFill>
                <a:latin typeface="TheSans UHH" panose="020B0502050302020203" pitchFamily="34" charset="0"/>
                <a:ea typeface="Calibri" pitchFamily="34" charset="0"/>
                <a:cs typeface="Times New Roman" pitchFamily="18" charset="0"/>
              </a:rPr>
              <a:t>web</a:t>
            </a:r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de-DE" sz="1050" dirty="0">
                <a:solidFill>
                  <a:schemeClr val="bg1"/>
                </a:solidFill>
                <a:latin typeface="TheSans UHH" panose="020B0502050302020203" pitchFamily="34" charset="0"/>
                <a:ea typeface="Calibri" pitchFamily="34" charset="0"/>
                <a:cs typeface="Times New Roman" pitchFamily="18" charset="0"/>
              </a:rPr>
              <a:t>www.uni-hamburg.de/public-history</a:t>
            </a:r>
            <a:endParaRPr lang="de-DE" sz="1000" dirty="0">
              <a:solidFill>
                <a:schemeClr val="bg1"/>
              </a:solidFill>
              <a:latin typeface="TheSans UHH" panose="020B0502050302020203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251520" y="980728"/>
            <a:ext cx="8222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spc="300" dirty="0">
                <a:solidFill>
                  <a:schemeClr val="bg1"/>
                </a:solidFill>
                <a:latin typeface="TheSans UHH Bold Caps" charset="0"/>
                <a:ea typeface="TheSans UHH Bold Caps" charset="0"/>
                <a:cs typeface="TheSans UHH Bold Caps" charset="0"/>
              </a:rPr>
              <a:t>Studentische Forschungsgruppen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309141" y="1268760"/>
            <a:ext cx="8250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spc="300" dirty="0">
                <a:solidFill>
                  <a:srgbClr val="E2001A"/>
                </a:solidFill>
                <a:latin typeface="TheSans UHH Bold Caps" charset="0"/>
                <a:ea typeface="TheSans UHH Bold Caps" charset="0"/>
                <a:cs typeface="TheSans UHH Bold Caps" charset="0"/>
              </a:rPr>
              <a:t>Geschichte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990656" cy="504056"/>
          </a:xfrm>
        </p:spPr>
        <p:txBody>
          <a:bodyPr>
            <a:normAutofit/>
          </a:bodyPr>
          <a:lstStyle/>
          <a:p>
            <a:pPr algn="l"/>
            <a:r>
              <a:rPr lang="de-DE" sz="2400" dirty="0">
                <a:solidFill>
                  <a:schemeClr val="bg1"/>
                </a:solidFill>
                <a:latin typeface="TheSans UHH" panose="020B0502050302020203" pitchFamily="34" charset="0"/>
              </a:rPr>
              <a:t>Gliederung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431540" y="620688"/>
            <a:ext cx="8280920" cy="0"/>
          </a:xfrm>
          <a:prstGeom prst="line">
            <a:avLst/>
          </a:prstGeom>
          <a:ln w="1905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2627784" y="2505670"/>
            <a:ext cx="60486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Module – Empfehlungen und Kombinationen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Beispiele für einen Umfang von 5 Leistungspunkten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Beispiele für einen Umfang von 10 Leistungspunkten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467544" y="1340768"/>
            <a:ext cx="82089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1"/>
                </a:solidFill>
                <a:latin typeface="TheSans UHH" panose="020B0502050302020203" pitchFamily="34" charset="0"/>
              </a:rPr>
              <a:t>Studentische Forschungsgruppen</a:t>
            </a:r>
            <a:endParaRPr lang="de-DE" sz="2400" dirty="0">
              <a:solidFill>
                <a:schemeClr val="bg1"/>
              </a:solidFill>
              <a:latin typeface="TheSans UHH" panose="020B0502050302020203" pitchFamily="34" charset="0"/>
            </a:endParaRPr>
          </a:p>
          <a:p>
            <a:r>
              <a:rPr lang="de-DE" sz="1400" b="1" dirty="0">
                <a:solidFill>
                  <a:srgbClr val="009CD1"/>
                </a:solidFill>
                <a:latin typeface="TheSans UHH" panose="020B0502050302020203" pitchFamily="34" charset="0"/>
              </a:rPr>
              <a:t>08 Module für Zwischen- und Studienleistungen – Empfehlungen und Kombinationen</a:t>
            </a:r>
          </a:p>
        </p:txBody>
      </p:sp>
      <p:cxnSp>
        <p:nvCxnSpPr>
          <p:cNvPr id="11" name="Gerade Verbindung 7"/>
          <p:cNvCxnSpPr/>
          <p:nvPr/>
        </p:nvCxnSpPr>
        <p:spPr>
          <a:xfrm>
            <a:off x="431540" y="6381328"/>
            <a:ext cx="8280920" cy="0"/>
          </a:xfrm>
          <a:prstGeom prst="line">
            <a:avLst/>
          </a:prstGeom>
          <a:ln w="1270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umsplatzhalter 8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3466728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08 Module für Zwischen- und Studienleistungen</a:t>
            </a:r>
          </a:p>
        </p:txBody>
      </p:sp>
      <p:sp>
        <p:nvSpPr>
          <p:cNvPr id="16" name="Fußzeilenplatzhalter 10"/>
          <p:cNvSpPr>
            <a:spLocks noGrp="1"/>
          </p:cNvSpPr>
          <p:nvPr>
            <p:ph type="ftr" sz="quarter" idx="11"/>
          </p:nvPr>
        </p:nvSpPr>
        <p:spPr>
          <a:xfrm>
            <a:off x="3347864" y="6356352"/>
            <a:ext cx="3744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Stand: </a:t>
            </a:r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26.7.2017</a:t>
            </a:r>
            <a:endParaRPr lang="de-DE" sz="1000" dirty="0">
              <a:solidFill>
                <a:schemeClr val="bg1"/>
              </a:solidFill>
              <a:latin typeface="TheSans UHH" panose="020B0502050302020203" pitchFamily="34" charset="0"/>
            </a:endParaRPr>
          </a:p>
        </p:txBody>
      </p:sp>
      <p:sp>
        <p:nvSpPr>
          <p:cNvPr id="18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8028384" y="6356352"/>
            <a:ext cx="658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# </a:t>
            </a:r>
            <a:fld id="{BA7CD691-3137-4E2F-8733-2C8AAEF61A8A}" type="slidenum">
              <a:rPr lang="de-DE" sz="1000" smtClean="0">
                <a:solidFill>
                  <a:schemeClr val="bg1"/>
                </a:solidFill>
                <a:latin typeface="TheSans UHH" panose="020B0502050302020203" pitchFamily="34" charset="0"/>
              </a:rPr>
              <a:t>2</a:t>
            </a:fld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 </a:t>
            </a:r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/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990656" cy="504056"/>
          </a:xfrm>
        </p:spPr>
        <p:txBody>
          <a:bodyPr>
            <a:normAutofit/>
          </a:bodyPr>
          <a:lstStyle/>
          <a:p>
            <a:pPr algn="l"/>
            <a:r>
              <a:rPr lang="de-DE" sz="2400" dirty="0">
                <a:solidFill>
                  <a:schemeClr val="bg1"/>
                </a:solidFill>
                <a:latin typeface="TheSans UHH" panose="020B0502050302020203" pitchFamily="34" charset="0"/>
              </a:rPr>
              <a:t>1. Module – Empfehlungen und Kombinationen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431540" y="620688"/>
            <a:ext cx="8280920" cy="0"/>
          </a:xfrm>
          <a:prstGeom prst="line">
            <a:avLst/>
          </a:prstGeom>
          <a:ln w="1905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feld 39"/>
          <p:cNvSpPr txBox="1"/>
          <p:nvPr/>
        </p:nvSpPr>
        <p:spPr>
          <a:xfrm>
            <a:off x="2051720" y="1990254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Die nachfolgenden Beispiele sind Empfehlungen.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2062282" y="2506570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Die Module fassen nicht alle denkbaren Alternativen.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2067563" y="302288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Seien sie über die genannten Elemente hinaus kreativ,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2072843" y="3539202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und kombinieren Sie mögliche Teilleistungen selbst.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57001" y="4055518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Unsere Vorschläge sollen Sie zum Nachdenken anregen.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2051720" y="4571836"/>
            <a:ext cx="6635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dirty="0">
                <a:solidFill>
                  <a:schemeClr val="bg1"/>
                </a:solidFill>
                <a:latin typeface="TheSans UHH" panose="020B0502050302020203" pitchFamily="34" charset="0"/>
              </a:rPr>
              <a:t>Nutzen Sie die technischen Optionen unseres Medienlabors.</a:t>
            </a:r>
          </a:p>
        </p:txBody>
      </p:sp>
      <p:cxnSp>
        <p:nvCxnSpPr>
          <p:cNvPr id="14" name="Gerade Verbindung 7"/>
          <p:cNvCxnSpPr/>
          <p:nvPr/>
        </p:nvCxnSpPr>
        <p:spPr>
          <a:xfrm>
            <a:off x="431540" y="6381328"/>
            <a:ext cx="8280920" cy="0"/>
          </a:xfrm>
          <a:prstGeom prst="line">
            <a:avLst/>
          </a:prstGeom>
          <a:ln w="1270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umsplatzhalter 8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3466728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08 Module für Zwischen- und Studienleistungen</a:t>
            </a:r>
          </a:p>
        </p:txBody>
      </p:sp>
      <p:sp>
        <p:nvSpPr>
          <p:cNvPr id="16" name="Fußzeilenplatzhalter 10"/>
          <p:cNvSpPr>
            <a:spLocks noGrp="1"/>
          </p:cNvSpPr>
          <p:nvPr>
            <p:ph type="ftr" sz="quarter" idx="11"/>
          </p:nvPr>
        </p:nvSpPr>
        <p:spPr>
          <a:xfrm>
            <a:off x="3347864" y="6356352"/>
            <a:ext cx="3744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Stand: </a:t>
            </a:r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26.7.2017</a:t>
            </a:r>
            <a:endParaRPr lang="de-DE" sz="1000" dirty="0">
              <a:solidFill>
                <a:schemeClr val="bg1"/>
              </a:solidFill>
              <a:latin typeface="TheSans UHH" panose="020B0502050302020203" pitchFamily="34" charset="0"/>
            </a:endParaRPr>
          </a:p>
        </p:txBody>
      </p:sp>
      <p:sp>
        <p:nvSpPr>
          <p:cNvPr id="17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8028384" y="6356352"/>
            <a:ext cx="658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# </a:t>
            </a:r>
            <a:fld id="{C7F15C0C-78E1-49C5-8C4D-B21940147ED1}" type="slidenum">
              <a:rPr lang="de-DE" sz="1000" smtClean="0">
                <a:solidFill>
                  <a:schemeClr val="bg1"/>
                </a:solidFill>
                <a:latin typeface="TheSans UHH" panose="020B0502050302020203" pitchFamily="34" charset="0"/>
              </a:rPr>
              <a:t>3</a:t>
            </a:fld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 </a:t>
            </a:r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/ 5</a:t>
            </a:r>
          </a:p>
        </p:txBody>
      </p:sp>
    </p:spTree>
    <p:extLst>
      <p:ext uri="{BB962C8B-B14F-4D97-AF65-F5344CB8AC3E}">
        <p14:creationId xmlns:p14="http://schemas.microsoft.com/office/powerpoint/2010/main" val="84959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/>
      <p:bldP spid="43" grpId="0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990656" cy="504056"/>
          </a:xfrm>
        </p:spPr>
        <p:txBody>
          <a:bodyPr>
            <a:normAutofit/>
          </a:bodyPr>
          <a:lstStyle/>
          <a:p>
            <a:pPr algn="l"/>
            <a:r>
              <a:rPr lang="de-DE" sz="2400" dirty="0">
                <a:solidFill>
                  <a:schemeClr val="bg1"/>
                </a:solidFill>
                <a:latin typeface="TheSans UHH" panose="020B0502050302020203" pitchFamily="34" charset="0"/>
              </a:rPr>
              <a:t>2. Beispiele für einen Umfang von 5 Leistungspunkten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431540" y="620688"/>
            <a:ext cx="8280920" cy="0"/>
          </a:xfrm>
          <a:prstGeom prst="line">
            <a:avLst/>
          </a:prstGeom>
          <a:ln w="1905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/>
          <p:cNvSpPr txBox="1"/>
          <p:nvPr/>
        </p:nvSpPr>
        <p:spPr>
          <a:xfrm>
            <a:off x="693093" y="1239681"/>
            <a:ext cx="77026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1600" dirty="0">
                <a:solidFill>
                  <a:schemeClr val="bg1"/>
                </a:solidFill>
                <a:latin typeface="TheSans UHH" panose="020B0502050302020203" pitchFamily="34" charset="0"/>
              </a:rPr>
              <a:t>Ein Leistungspunkt entspricht circa 30 Zeitstunden Ihres Projekts.</a:t>
            </a:r>
          </a:p>
        </p:txBody>
      </p:sp>
      <p:sp>
        <p:nvSpPr>
          <p:cNvPr id="52" name="Abgerundetes Rechteck 51"/>
          <p:cNvSpPr/>
          <p:nvPr/>
        </p:nvSpPr>
        <p:spPr>
          <a:xfrm>
            <a:off x="1029266" y="231712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Exposé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</p:txBody>
      </p:sp>
      <p:sp>
        <p:nvSpPr>
          <p:cNvPr id="53" name="Abgerundetes Rechteck 52"/>
          <p:cNvSpPr/>
          <p:nvPr/>
        </p:nvSpPr>
        <p:spPr>
          <a:xfrm>
            <a:off x="2519376" y="2307604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Blog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Technik / Layout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Arbeitsprozess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Dokumentation</a:t>
            </a:r>
          </a:p>
        </p:txBody>
      </p:sp>
      <p:sp>
        <p:nvSpPr>
          <p:cNvPr id="54" name="Abgerundetes Rechteck 53"/>
          <p:cNvSpPr/>
          <p:nvPr/>
        </p:nvSpPr>
        <p:spPr>
          <a:xfrm>
            <a:off x="4009486" y="2307604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Film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  <a:endParaRPr lang="de-DE" sz="1600" dirty="0">
              <a:latin typeface="TheSans UHH" panose="020B0502050302020203" pitchFamily="34" charset="0"/>
            </a:endParaRP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Storyboard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Drehen 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Schnitt</a:t>
            </a:r>
          </a:p>
        </p:txBody>
      </p:sp>
      <p:sp>
        <p:nvSpPr>
          <p:cNvPr id="57" name="Abgerundetes Rechteck 56"/>
          <p:cNvSpPr/>
          <p:nvPr/>
        </p:nvSpPr>
        <p:spPr>
          <a:xfrm>
            <a:off x="1029267" y="1709976"/>
            <a:ext cx="2933308" cy="50405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begleitend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58" name="Abgerundetes Rechteck 57"/>
          <p:cNvSpPr/>
          <p:nvPr/>
        </p:nvSpPr>
        <p:spPr>
          <a:xfrm>
            <a:off x="4009487" y="1700808"/>
            <a:ext cx="2930268" cy="50405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Studienleistung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60" name="Abgerundetes Rechteck 59"/>
          <p:cNvSpPr/>
          <p:nvPr/>
        </p:nvSpPr>
        <p:spPr>
          <a:xfrm>
            <a:off x="5499596" y="231077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Ausstellung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  <a:endParaRPr lang="de-DE" sz="1600" dirty="0">
              <a:latin typeface="TheSans UHH" panose="020B0502050302020203" pitchFamily="34" charset="0"/>
            </a:endParaRP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Planung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Beteiligung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Präsentation</a:t>
            </a:r>
          </a:p>
        </p:txBody>
      </p:sp>
      <p:sp>
        <p:nvSpPr>
          <p:cNvPr id="61" name="Abgerundetes Rechteck 60"/>
          <p:cNvSpPr/>
          <p:nvPr/>
        </p:nvSpPr>
        <p:spPr>
          <a:xfrm>
            <a:off x="2519376" y="4903490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TheSans UHH" panose="020B0502050302020203" pitchFamily="34" charset="0"/>
              </a:rPr>
              <a:t>Dokumentation</a:t>
            </a: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Arbeitsprozess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Verschriftlichung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Textdokument</a:t>
            </a:r>
          </a:p>
        </p:txBody>
      </p:sp>
      <p:sp>
        <p:nvSpPr>
          <p:cNvPr id="63" name="Abgerundetes Rechteck 62"/>
          <p:cNvSpPr/>
          <p:nvPr/>
        </p:nvSpPr>
        <p:spPr>
          <a:xfrm>
            <a:off x="4009486" y="360374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Podcast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Interview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Schnitt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Publikation</a:t>
            </a:r>
          </a:p>
        </p:txBody>
      </p:sp>
      <p:sp>
        <p:nvSpPr>
          <p:cNvPr id="64" name="Abgerundetes Rechteck 63"/>
          <p:cNvSpPr/>
          <p:nvPr/>
        </p:nvSpPr>
        <p:spPr>
          <a:xfrm>
            <a:off x="5499595" y="3606922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Fachartikel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Publikation</a:t>
            </a:r>
          </a:p>
        </p:txBody>
      </p:sp>
      <p:sp>
        <p:nvSpPr>
          <p:cNvPr id="66" name="Abgerundetes Rechteck 65"/>
          <p:cNvSpPr/>
          <p:nvPr/>
        </p:nvSpPr>
        <p:spPr>
          <a:xfrm>
            <a:off x="4009486" y="4906666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>
                <a:latin typeface="TheSans UHH" panose="020B0502050302020203" pitchFamily="34" charset="0"/>
              </a:rPr>
              <a:t>Erklärvideo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Schnitt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Publikation</a:t>
            </a:r>
          </a:p>
        </p:txBody>
      </p:sp>
      <p:sp>
        <p:nvSpPr>
          <p:cNvPr id="67" name="Abgerundetes Rechteck 66"/>
          <p:cNvSpPr/>
          <p:nvPr/>
        </p:nvSpPr>
        <p:spPr>
          <a:xfrm>
            <a:off x="5499595" y="4909840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Webseite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Technik / Gestaltung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Präsentation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Publikation</a:t>
            </a:r>
          </a:p>
        </p:txBody>
      </p:sp>
      <p:sp>
        <p:nvSpPr>
          <p:cNvPr id="69" name="Abgerundetes Rechteck 68"/>
          <p:cNvSpPr/>
          <p:nvPr/>
        </p:nvSpPr>
        <p:spPr>
          <a:xfrm>
            <a:off x="547268" y="2317128"/>
            <a:ext cx="432048" cy="122413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A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70" name="Abgerundetes Rechteck 69"/>
          <p:cNvSpPr/>
          <p:nvPr/>
        </p:nvSpPr>
        <p:spPr>
          <a:xfrm>
            <a:off x="547268" y="3603748"/>
            <a:ext cx="432048" cy="122413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B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71" name="Abgerundetes Rechteck 70"/>
          <p:cNvSpPr/>
          <p:nvPr/>
        </p:nvSpPr>
        <p:spPr>
          <a:xfrm>
            <a:off x="547268" y="4903490"/>
            <a:ext cx="432048" cy="122413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C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72" name="Abgerundetes Rechteck 71"/>
          <p:cNvSpPr/>
          <p:nvPr/>
        </p:nvSpPr>
        <p:spPr>
          <a:xfrm>
            <a:off x="2519376" y="3612379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Vortrag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Design (</a:t>
            </a:r>
            <a:r>
              <a:rPr lang="de-DE" sz="1000" dirty="0" err="1">
                <a:latin typeface="TheSans UHH" panose="020B0502050302020203" pitchFamily="34" charset="0"/>
              </a:rPr>
              <a:t>Powerpoint</a:t>
            </a:r>
            <a:r>
              <a:rPr lang="de-DE" sz="1000" dirty="0">
                <a:latin typeface="TheSans UHH" panose="020B0502050302020203" pitchFamily="34" charset="0"/>
              </a:rPr>
              <a:t>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Referieren</a:t>
            </a:r>
          </a:p>
        </p:txBody>
      </p:sp>
      <p:sp>
        <p:nvSpPr>
          <p:cNvPr id="73" name="Abgerundetes Rechteck 72"/>
          <p:cNvSpPr/>
          <p:nvPr/>
        </p:nvSpPr>
        <p:spPr>
          <a:xfrm>
            <a:off x="1029266" y="3612379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Exposé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</p:txBody>
      </p:sp>
      <p:sp>
        <p:nvSpPr>
          <p:cNvPr id="74" name="Abgerundetes Rechteck 73"/>
          <p:cNvSpPr/>
          <p:nvPr/>
        </p:nvSpPr>
        <p:spPr>
          <a:xfrm>
            <a:off x="1029266" y="489877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Exposé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</p:txBody>
      </p:sp>
      <p:cxnSp>
        <p:nvCxnSpPr>
          <p:cNvPr id="26" name="Gerade Verbindung 7"/>
          <p:cNvCxnSpPr/>
          <p:nvPr/>
        </p:nvCxnSpPr>
        <p:spPr>
          <a:xfrm>
            <a:off x="431540" y="6381328"/>
            <a:ext cx="8280920" cy="0"/>
          </a:xfrm>
          <a:prstGeom prst="line">
            <a:avLst/>
          </a:prstGeom>
          <a:ln w="1270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atumsplatzhalter 8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3466728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08 Module für Zwischen- und Studienleistungen</a:t>
            </a:r>
          </a:p>
        </p:txBody>
      </p:sp>
      <p:sp>
        <p:nvSpPr>
          <p:cNvPr id="28" name="Fußzeilenplatzhalter 10"/>
          <p:cNvSpPr>
            <a:spLocks noGrp="1"/>
          </p:cNvSpPr>
          <p:nvPr>
            <p:ph type="ftr" sz="quarter" idx="11"/>
          </p:nvPr>
        </p:nvSpPr>
        <p:spPr>
          <a:xfrm>
            <a:off x="3347864" y="6356352"/>
            <a:ext cx="3744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Stand: </a:t>
            </a:r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26.7.2017</a:t>
            </a:r>
            <a:endParaRPr lang="de-DE" sz="1000" dirty="0">
              <a:solidFill>
                <a:schemeClr val="bg1"/>
              </a:solidFill>
              <a:latin typeface="TheSans UHH" panose="020B0502050302020203" pitchFamily="34" charset="0"/>
            </a:endParaRPr>
          </a:p>
        </p:txBody>
      </p:sp>
      <p:sp>
        <p:nvSpPr>
          <p:cNvPr id="29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8028384" y="6356352"/>
            <a:ext cx="658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# </a:t>
            </a:r>
            <a:fld id="{93157719-6840-4122-A949-AF4AEEF30835}" type="slidenum">
              <a:rPr lang="de-DE" sz="1000" smtClean="0">
                <a:solidFill>
                  <a:schemeClr val="bg1"/>
                </a:solidFill>
                <a:latin typeface="TheSans UHH" panose="020B0502050302020203" pitchFamily="34" charset="0"/>
              </a:rPr>
              <a:t>4</a:t>
            </a:fld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 </a:t>
            </a:r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/ 5</a:t>
            </a:r>
          </a:p>
        </p:txBody>
      </p:sp>
    </p:spTree>
    <p:extLst>
      <p:ext uri="{BB962C8B-B14F-4D97-AF65-F5344CB8AC3E}">
        <p14:creationId xmlns:p14="http://schemas.microsoft.com/office/powerpoint/2010/main" val="230670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60" grpId="0" animBg="1"/>
      <p:bldP spid="61" grpId="0" animBg="1"/>
      <p:bldP spid="63" grpId="0" animBg="1"/>
      <p:bldP spid="64" grpId="0" animBg="1"/>
      <p:bldP spid="66" grpId="0" animBg="1"/>
      <p:bldP spid="67" grpId="0" animBg="1"/>
      <p:bldP spid="72" grpId="0" animBg="1"/>
      <p:bldP spid="73" grpId="0" animBg="1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990656" cy="504056"/>
          </a:xfrm>
        </p:spPr>
        <p:txBody>
          <a:bodyPr>
            <a:normAutofit/>
          </a:bodyPr>
          <a:lstStyle/>
          <a:p>
            <a:pPr algn="l"/>
            <a:r>
              <a:rPr lang="de-DE" sz="2400" dirty="0">
                <a:solidFill>
                  <a:schemeClr val="bg1"/>
                </a:solidFill>
                <a:latin typeface="TheSans UHH" panose="020B0502050302020203" pitchFamily="34" charset="0"/>
              </a:rPr>
              <a:t>3. Beispiele für einen Umfang von 10 Leistungspunkten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431540" y="620688"/>
            <a:ext cx="8280920" cy="0"/>
          </a:xfrm>
          <a:prstGeom prst="line">
            <a:avLst/>
          </a:prstGeom>
          <a:ln w="1905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/>
          <p:cNvSpPr txBox="1"/>
          <p:nvPr/>
        </p:nvSpPr>
        <p:spPr>
          <a:xfrm>
            <a:off x="693093" y="1239681"/>
            <a:ext cx="77026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1600" dirty="0">
                <a:solidFill>
                  <a:schemeClr val="bg1"/>
                </a:solidFill>
                <a:latin typeface="TheSans UHH" panose="020B0502050302020203" pitchFamily="34" charset="0"/>
              </a:rPr>
              <a:t>Ein Leistungspunkt entspricht circa 30 Zeitstunden Ihres Projekts.</a:t>
            </a:r>
          </a:p>
        </p:txBody>
      </p:sp>
      <p:sp>
        <p:nvSpPr>
          <p:cNvPr id="78" name="Abgerundetes Rechteck 77"/>
          <p:cNvSpPr/>
          <p:nvPr/>
        </p:nvSpPr>
        <p:spPr>
          <a:xfrm>
            <a:off x="5499594" y="3602615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Konferenz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(4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Planung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Durchführung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Bericht</a:t>
            </a:r>
          </a:p>
        </p:txBody>
      </p:sp>
      <p:sp>
        <p:nvSpPr>
          <p:cNvPr id="83" name="Abgerundetes Rechteck 82"/>
          <p:cNvSpPr/>
          <p:nvPr/>
        </p:nvSpPr>
        <p:spPr>
          <a:xfrm>
            <a:off x="1029266" y="231712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Exposé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</p:txBody>
      </p:sp>
      <p:sp>
        <p:nvSpPr>
          <p:cNvPr id="84" name="Abgerundetes Rechteck 83"/>
          <p:cNvSpPr/>
          <p:nvPr/>
        </p:nvSpPr>
        <p:spPr>
          <a:xfrm>
            <a:off x="4009485" y="3602615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Blog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Technik / Layout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Arbeitsprozess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Fachbeiträge</a:t>
            </a:r>
          </a:p>
        </p:txBody>
      </p:sp>
      <p:sp>
        <p:nvSpPr>
          <p:cNvPr id="85" name="Abgerundetes Rechteck 84"/>
          <p:cNvSpPr/>
          <p:nvPr/>
        </p:nvSpPr>
        <p:spPr>
          <a:xfrm>
            <a:off x="6989703" y="231712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Begleit-Publikation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  <a:endParaRPr lang="de-DE" sz="1600" dirty="0">
              <a:latin typeface="TheSans UHH" panose="020B0502050302020203" pitchFamily="34" charset="0"/>
            </a:endParaRP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Arbeitsprozess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Verschriftlichung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Publikation</a:t>
            </a:r>
          </a:p>
        </p:txBody>
      </p:sp>
      <p:sp>
        <p:nvSpPr>
          <p:cNvPr id="86" name="Abgerundetes Rechteck 85"/>
          <p:cNvSpPr/>
          <p:nvPr/>
        </p:nvSpPr>
        <p:spPr>
          <a:xfrm>
            <a:off x="1079902" y="1702966"/>
            <a:ext cx="4369745" cy="50405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begleitend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87" name="Abgerundetes Rechteck 86"/>
          <p:cNvSpPr/>
          <p:nvPr/>
        </p:nvSpPr>
        <p:spPr>
          <a:xfrm>
            <a:off x="5501955" y="1702966"/>
            <a:ext cx="2916035" cy="50405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Studienleistung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88" name="Abgerundetes Rechteck 87"/>
          <p:cNvSpPr/>
          <p:nvPr/>
        </p:nvSpPr>
        <p:spPr>
          <a:xfrm>
            <a:off x="5499594" y="2314401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Interaktive</a:t>
            </a:r>
          </a:p>
          <a:p>
            <a:pPr algn="ctr"/>
            <a:r>
              <a:rPr lang="de-DE" sz="1400" dirty="0">
                <a:latin typeface="TheSans UHH" panose="020B0502050302020203" pitchFamily="34" charset="0"/>
              </a:rPr>
              <a:t>Ausstellung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(4 LP)</a:t>
            </a:r>
            <a:endParaRPr lang="de-DE" sz="1600" dirty="0">
              <a:latin typeface="TheSans UHH" panose="020B0502050302020203" pitchFamily="34" charset="0"/>
            </a:endParaRP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Planung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Durchführung</a:t>
            </a:r>
          </a:p>
          <a:p>
            <a:pPr algn="ctr"/>
            <a:r>
              <a:rPr lang="de-DE" sz="1050" dirty="0">
                <a:latin typeface="TheSans UHH" panose="020B0502050302020203" pitchFamily="34" charset="0"/>
              </a:rPr>
              <a:t>Bericht</a:t>
            </a:r>
          </a:p>
        </p:txBody>
      </p:sp>
      <p:sp>
        <p:nvSpPr>
          <p:cNvPr id="89" name="Abgerundetes Rechteck 88"/>
          <p:cNvSpPr/>
          <p:nvPr/>
        </p:nvSpPr>
        <p:spPr>
          <a:xfrm>
            <a:off x="2519376" y="4903490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TheSans UHH" panose="020B0502050302020203" pitchFamily="34" charset="0"/>
              </a:rPr>
              <a:t>Dokumentation</a:t>
            </a: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Arbeitsprozess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Verschriftlichung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Textdokument</a:t>
            </a:r>
          </a:p>
        </p:txBody>
      </p:sp>
      <p:sp>
        <p:nvSpPr>
          <p:cNvPr id="91" name="Abgerundetes Rechteck 90"/>
          <p:cNvSpPr/>
          <p:nvPr/>
        </p:nvSpPr>
        <p:spPr>
          <a:xfrm>
            <a:off x="6989703" y="3602615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Fachartikel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Publikation</a:t>
            </a:r>
          </a:p>
        </p:txBody>
      </p:sp>
      <p:sp>
        <p:nvSpPr>
          <p:cNvPr id="92" name="Abgerundetes Rechteck 91"/>
          <p:cNvSpPr/>
          <p:nvPr/>
        </p:nvSpPr>
        <p:spPr>
          <a:xfrm>
            <a:off x="6989703" y="4906666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Begleit-webseite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Publikation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Reflexion</a:t>
            </a:r>
          </a:p>
        </p:txBody>
      </p:sp>
      <p:sp>
        <p:nvSpPr>
          <p:cNvPr id="93" name="Abgerundetes Rechteck 92"/>
          <p:cNvSpPr/>
          <p:nvPr/>
        </p:nvSpPr>
        <p:spPr>
          <a:xfrm>
            <a:off x="5499594" y="4906666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Digitales Spiel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(4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Programmierung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Game Design</a:t>
            </a:r>
          </a:p>
        </p:txBody>
      </p:sp>
      <p:sp>
        <p:nvSpPr>
          <p:cNvPr id="94" name="Abgerundetes Rechteck 93"/>
          <p:cNvSpPr/>
          <p:nvPr/>
        </p:nvSpPr>
        <p:spPr>
          <a:xfrm>
            <a:off x="547268" y="2317128"/>
            <a:ext cx="432048" cy="122413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A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95" name="Abgerundetes Rechteck 94"/>
          <p:cNvSpPr/>
          <p:nvPr/>
        </p:nvSpPr>
        <p:spPr>
          <a:xfrm>
            <a:off x="547268" y="3603748"/>
            <a:ext cx="432048" cy="122413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B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96" name="Abgerundetes Rechteck 95"/>
          <p:cNvSpPr/>
          <p:nvPr/>
        </p:nvSpPr>
        <p:spPr>
          <a:xfrm>
            <a:off x="547268" y="4903490"/>
            <a:ext cx="432048" cy="1224136"/>
          </a:xfrm>
          <a:prstGeom prst="roundRect">
            <a:avLst/>
          </a:prstGeom>
          <a:solidFill>
            <a:srgbClr val="009CD1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TheSans UHH" panose="020B0502050302020203" pitchFamily="34" charset="0"/>
              </a:rPr>
              <a:t>C</a:t>
            </a:r>
            <a:endParaRPr lang="de-DE" sz="1050" dirty="0">
              <a:latin typeface="TheSans UHH" panose="020B0502050302020203" pitchFamily="34" charset="0"/>
            </a:endParaRPr>
          </a:p>
        </p:txBody>
      </p:sp>
      <p:sp>
        <p:nvSpPr>
          <p:cNvPr id="97" name="Abgerundetes Rechteck 96"/>
          <p:cNvSpPr/>
          <p:nvPr/>
        </p:nvSpPr>
        <p:spPr>
          <a:xfrm>
            <a:off x="2519376" y="3612379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Vortrag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Design (</a:t>
            </a:r>
            <a:r>
              <a:rPr lang="de-DE" sz="1000" dirty="0" err="1">
                <a:latin typeface="TheSans UHH" panose="020B0502050302020203" pitchFamily="34" charset="0"/>
              </a:rPr>
              <a:t>Powerpoint</a:t>
            </a:r>
            <a:r>
              <a:rPr lang="de-DE" sz="1000" dirty="0">
                <a:latin typeface="TheSans UHH" panose="020B0502050302020203" pitchFamily="34" charset="0"/>
              </a:rPr>
              <a:t>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Referieren</a:t>
            </a:r>
          </a:p>
        </p:txBody>
      </p:sp>
      <p:sp>
        <p:nvSpPr>
          <p:cNvPr id="98" name="Abgerundetes Rechteck 97"/>
          <p:cNvSpPr/>
          <p:nvPr/>
        </p:nvSpPr>
        <p:spPr>
          <a:xfrm>
            <a:off x="1029266" y="3612379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Exposé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</p:txBody>
      </p:sp>
      <p:sp>
        <p:nvSpPr>
          <p:cNvPr id="99" name="Abgerundetes Rechteck 98"/>
          <p:cNvSpPr/>
          <p:nvPr/>
        </p:nvSpPr>
        <p:spPr>
          <a:xfrm>
            <a:off x="1029266" y="489877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Exposé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Recherche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Schreiben</a:t>
            </a:r>
          </a:p>
        </p:txBody>
      </p:sp>
      <p:sp>
        <p:nvSpPr>
          <p:cNvPr id="100" name="Abgerundetes Rechteck 99"/>
          <p:cNvSpPr/>
          <p:nvPr/>
        </p:nvSpPr>
        <p:spPr>
          <a:xfrm>
            <a:off x="2519376" y="2317128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>
                <a:latin typeface="TheSans UHH" panose="020B0502050302020203" pitchFamily="34" charset="0"/>
              </a:rPr>
              <a:t>Erklärvideo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(2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Schnitt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Publikation</a:t>
            </a:r>
          </a:p>
        </p:txBody>
      </p:sp>
      <p:sp>
        <p:nvSpPr>
          <p:cNvPr id="101" name="Abgerundetes Rechteck 100"/>
          <p:cNvSpPr/>
          <p:nvPr/>
        </p:nvSpPr>
        <p:spPr>
          <a:xfrm>
            <a:off x="4009485" y="2314401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Vortrag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Konzeption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Design (</a:t>
            </a:r>
            <a:r>
              <a:rPr lang="de-DE" sz="1000" dirty="0" err="1">
                <a:latin typeface="TheSans UHH" panose="020B0502050302020203" pitchFamily="34" charset="0"/>
              </a:rPr>
              <a:t>Powerpoint</a:t>
            </a:r>
            <a:r>
              <a:rPr lang="de-DE" sz="1000" dirty="0">
                <a:latin typeface="TheSans UHH" panose="020B0502050302020203" pitchFamily="34" charset="0"/>
              </a:rPr>
              <a:t>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Referieren</a:t>
            </a:r>
          </a:p>
        </p:txBody>
      </p:sp>
      <p:sp>
        <p:nvSpPr>
          <p:cNvPr id="102" name="Abgerundetes Rechteck 101"/>
          <p:cNvSpPr/>
          <p:nvPr/>
        </p:nvSpPr>
        <p:spPr>
          <a:xfrm>
            <a:off x="4009484" y="4906666"/>
            <a:ext cx="1440160" cy="1224136"/>
          </a:xfrm>
          <a:prstGeom prst="roundRect">
            <a:avLst/>
          </a:prstGeom>
          <a:solidFill>
            <a:srgbClr val="009C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TheSans UHH" panose="020B0502050302020203" pitchFamily="34" charset="0"/>
              </a:rPr>
              <a:t>Teaser-Video</a:t>
            </a:r>
            <a:endParaRPr lang="de-DE" dirty="0">
              <a:latin typeface="TheSans UHH" panose="020B0502050302020203" pitchFamily="34" charset="0"/>
            </a:endParaRPr>
          </a:p>
          <a:p>
            <a:pPr algn="ctr"/>
            <a:r>
              <a:rPr lang="de-DE" sz="1200" dirty="0">
                <a:latin typeface="TheSans UHH" panose="020B0502050302020203" pitchFamily="34" charset="0"/>
              </a:rPr>
              <a:t>(1 LP)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Konzept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Schnitt </a:t>
            </a:r>
          </a:p>
          <a:p>
            <a:pPr algn="ctr"/>
            <a:r>
              <a:rPr lang="de-DE" sz="1000" dirty="0">
                <a:latin typeface="TheSans UHH" panose="020B0502050302020203" pitchFamily="34" charset="0"/>
              </a:rPr>
              <a:t>Publizieren</a:t>
            </a:r>
          </a:p>
        </p:txBody>
      </p:sp>
      <p:cxnSp>
        <p:nvCxnSpPr>
          <p:cNvPr id="30" name="Gerade Verbindung 7"/>
          <p:cNvCxnSpPr/>
          <p:nvPr/>
        </p:nvCxnSpPr>
        <p:spPr>
          <a:xfrm>
            <a:off x="431540" y="6381328"/>
            <a:ext cx="8280920" cy="0"/>
          </a:xfrm>
          <a:prstGeom prst="line">
            <a:avLst/>
          </a:prstGeom>
          <a:ln w="12700">
            <a:solidFill>
              <a:srgbClr val="009C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atumsplatzhalter 8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3466728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08 Module für Zwischen- und Studienleistungen</a:t>
            </a:r>
          </a:p>
        </p:txBody>
      </p:sp>
      <p:sp>
        <p:nvSpPr>
          <p:cNvPr id="32" name="Fußzeilenplatzhalter 10"/>
          <p:cNvSpPr>
            <a:spLocks noGrp="1"/>
          </p:cNvSpPr>
          <p:nvPr>
            <p:ph type="ftr" sz="quarter" idx="11"/>
          </p:nvPr>
        </p:nvSpPr>
        <p:spPr>
          <a:xfrm>
            <a:off x="3347864" y="6356352"/>
            <a:ext cx="3744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Stand: </a:t>
            </a:r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26.7.2017</a:t>
            </a:r>
            <a:endParaRPr lang="de-DE" sz="1000" dirty="0">
              <a:solidFill>
                <a:schemeClr val="bg1"/>
              </a:solidFill>
              <a:latin typeface="TheSans UHH" panose="020B0502050302020203" pitchFamily="34" charset="0"/>
            </a:endParaRPr>
          </a:p>
        </p:txBody>
      </p:sp>
      <p:sp>
        <p:nvSpPr>
          <p:cNvPr id="33" name="Foliennummernplatzhalter 9"/>
          <p:cNvSpPr>
            <a:spLocks noGrp="1"/>
          </p:cNvSpPr>
          <p:nvPr>
            <p:ph type="sldNum" sz="quarter" idx="12"/>
          </p:nvPr>
        </p:nvSpPr>
        <p:spPr>
          <a:xfrm>
            <a:off x="8028384" y="6356352"/>
            <a:ext cx="658416" cy="365125"/>
          </a:xfrm>
        </p:spPr>
        <p:txBody>
          <a:bodyPr/>
          <a:lstStyle/>
          <a:p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# </a:t>
            </a:r>
            <a:fld id="{196E6E57-7CF4-4BB2-9A9B-52A04F44CE6A}" type="slidenum">
              <a:rPr lang="de-DE" sz="1000" smtClean="0">
                <a:solidFill>
                  <a:schemeClr val="bg1"/>
                </a:solidFill>
                <a:latin typeface="TheSans UHH" panose="020B0502050302020203" pitchFamily="34" charset="0"/>
              </a:rPr>
              <a:t>5</a:t>
            </a:fld>
            <a:r>
              <a:rPr lang="de-DE" sz="1000" dirty="0" smtClean="0">
                <a:solidFill>
                  <a:schemeClr val="bg1"/>
                </a:solidFill>
                <a:latin typeface="TheSans UHH" panose="020B0502050302020203" pitchFamily="34" charset="0"/>
              </a:rPr>
              <a:t> </a:t>
            </a:r>
            <a:r>
              <a:rPr lang="de-DE" sz="1000" dirty="0">
                <a:solidFill>
                  <a:schemeClr val="bg1"/>
                </a:solidFill>
                <a:latin typeface="TheSans UHH" panose="020B0502050302020203" pitchFamily="34" charset="0"/>
              </a:rPr>
              <a:t>/ 5</a:t>
            </a:r>
          </a:p>
        </p:txBody>
      </p:sp>
    </p:spTree>
    <p:extLst>
      <p:ext uri="{BB962C8B-B14F-4D97-AF65-F5344CB8AC3E}">
        <p14:creationId xmlns:p14="http://schemas.microsoft.com/office/powerpoint/2010/main" val="306502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83" grpId="0" animBg="1"/>
      <p:bldP spid="84" grpId="0" animBg="1"/>
      <p:bldP spid="85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461</Words>
  <Application>Microsoft Office PowerPoint</Application>
  <PresentationFormat>Bildschirmpräsentation (4:3)</PresentationFormat>
  <Paragraphs>189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TheSans UHH</vt:lpstr>
      <vt:lpstr>TheSans UHH Bold Caps</vt:lpstr>
      <vt:lpstr>Times New Roman</vt:lpstr>
      <vt:lpstr>Larissa-Design</vt:lpstr>
      <vt:lpstr>PowerPoint-Präsentation</vt:lpstr>
      <vt:lpstr>Gliederung</vt:lpstr>
      <vt:lpstr>1. Module – Empfehlungen und Kombinationen</vt:lpstr>
      <vt:lpstr>2. Beispiele für einen Umfang von 5 Leistungspunkten</vt:lpstr>
      <vt:lpstr>3. Beispiele für einen Umfang von 10 Leistungspunkten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ZwischenStudienLeistung</dc:title>
  <dc:creator>Nico Nolden</dc:creator>
  <cp:lastModifiedBy>Nico Nolden</cp:lastModifiedBy>
  <cp:revision>811</cp:revision>
  <dcterms:modified xsi:type="dcterms:W3CDTF">2017-07-26T11:19:49Z</dcterms:modified>
</cp:coreProperties>
</file>